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1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g8042d9a3f8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7;g8042d9a3f8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g8042d9a3f8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" name="Google Shape;32;g8042d9a3f8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g8042d9a3f8_0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" name="Google Shape;39;g8042d9a3f8_0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Google Shape;4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g8042d9a3f8_0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Google Shape;54;g8042d9a3f8_0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8042d9a3f8_2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8042d9a3f8_2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" name="Google Shape;6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gi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2_Diapositiva de título">
  <p:cSld name="12_Diapositiva de título">
    <p:spTree>
      <p:nvGrpSpPr>
        <p:cNvPr id="1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7;p2" descr="E:\Trabajo\Vicerrectorado de Planificación\Presentación Reestructuración de Departamentos\Rec\Fondo Azul.jp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-1"/>
            <a:ext cx="9143999" cy="68698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8;p2" descr="E:\Recursos\Logos\Logo UCM 2012\Marca UCM logo Blanco.gif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79912" y="332656"/>
            <a:ext cx="1584176" cy="14554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Título y objetos">
  <p:cSld name="2_Título y objetos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3" descr="E:\Trabajo\Vicerrectorado de Planificación\Presentación Reestructuración de Departamentos\Rec\Fondo Azul.jpg"/>
          <p:cNvPicPr preferRelativeResize="0"/>
          <p:nvPr/>
        </p:nvPicPr>
        <p:blipFill rotWithShape="1">
          <a:blip r:embed="rId2">
            <a:alphaModFix/>
          </a:blip>
          <a:srcRect t="94985"/>
          <a:stretch/>
        </p:blipFill>
        <p:spPr>
          <a:xfrm>
            <a:off x="0" y="6525344"/>
            <a:ext cx="9143999" cy="34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11;p3" descr="E:\Trabajo\Vicerrectorado de Planificación\Presentación Reestructuración de Departamentos\Rec\Fondo Azul.jpg"/>
          <p:cNvPicPr preferRelativeResize="0"/>
          <p:nvPr/>
        </p:nvPicPr>
        <p:blipFill rotWithShape="1">
          <a:blip r:embed="rId2">
            <a:alphaModFix/>
          </a:blip>
          <a:srcRect b="89917"/>
          <a:stretch/>
        </p:blipFill>
        <p:spPr>
          <a:xfrm>
            <a:off x="0" y="0"/>
            <a:ext cx="9143999" cy="6926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12;p3" descr="E:\Recursos\Logos\Logo UCM 2012\Marca UCM Alternativa logo blanco.gif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5428" y="150540"/>
            <a:ext cx="1800200" cy="4634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ítulo y objetos">
  <p:cSld name="1_Título y objetos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Google Shape;14;p4" descr="E:\Trabajo\Vicerrectorado de Planificación\Presentación Reestructuración de Departamentos\Rec\Fondo muy claro.jp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-1"/>
            <a:ext cx="9143999" cy="68698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4" descr="E:\Trabajo\Vicerrectorado de Planificación\Presentación Reestructuración de Departamentos\Rec\Fondo Azul.jpg"/>
          <p:cNvPicPr preferRelativeResize="0"/>
          <p:nvPr/>
        </p:nvPicPr>
        <p:blipFill rotWithShape="1">
          <a:blip r:embed="rId3">
            <a:alphaModFix/>
          </a:blip>
          <a:srcRect t="94985"/>
          <a:stretch/>
        </p:blipFill>
        <p:spPr>
          <a:xfrm>
            <a:off x="0" y="6525344"/>
            <a:ext cx="9143999" cy="34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4" descr="E:\Trabajo\Vicerrectorado de Planificación\Presentación Reestructuración de Departamentos\Rec\Fondo Azul.jpg"/>
          <p:cNvPicPr preferRelativeResize="0"/>
          <p:nvPr/>
        </p:nvPicPr>
        <p:blipFill rotWithShape="1">
          <a:blip r:embed="rId3">
            <a:alphaModFix/>
          </a:blip>
          <a:srcRect b="89917"/>
          <a:stretch/>
        </p:blipFill>
        <p:spPr>
          <a:xfrm>
            <a:off x="0" y="0"/>
            <a:ext cx="9143999" cy="6926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17;p4" descr="E:\Recursos\Logos\Logo UCM 2012\Marca UCM Alternativa logo blanco.gif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5428" y="150540"/>
            <a:ext cx="1800200" cy="4634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/>
        </p:nvSpPr>
        <p:spPr>
          <a:xfrm>
            <a:off x="0" y="3191250"/>
            <a:ext cx="9144000" cy="130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3000" b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OPERACIONES CON LOS ENTORNOS ESPECÍFICOS DE CUESTIONARIOS</a:t>
            </a:r>
            <a:endParaRPr sz="3000" b="1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23;p5"/>
          <p:cNvSpPr txBox="1"/>
          <p:nvPr/>
        </p:nvSpPr>
        <p:spPr>
          <a:xfrm>
            <a:off x="805200" y="4723125"/>
            <a:ext cx="7533600" cy="12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800" b="1">
                <a:latin typeface="Calibri"/>
                <a:ea typeface="Calibri"/>
                <a:cs typeface="Calibri"/>
                <a:sym typeface="Calibri"/>
              </a:rPr>
              <a:t>(Acceso al</a:t>
            </a:r>
            <a:r>
              <a:rPr lang="es-ES" sz="280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s-ES" sz="2800" b="1">
                <a:latin typeface="Calibri"/>
                <a:ea typeface="Calibri"/>
                <a:cs typeface="Calibri"/>
                <a:sym typeface="Calibri"/>
              </a:rPr>
              <a:t>nuevo</a:t>
            </a:r>
            <a:r>
              <a:rPr lang="es-ES" sz="280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s-ES" sz="2800" b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entorno de cuestionari</a:t>
            </a:r>
            <a:r>
              <a:rPr lang="es-ES" sz="2800" b="1">
                <a:latin typeface="Calibri"/>
                <a:ea typeface="Calibri"/>
                <a:cs typeface="Calibri"/>
                <a:sym typeface="Calibri"/>
              </a:rPr>
              <a:t>os</a:t>
            </a:r>
            <a:r>
              <a:rPr lang="es-ES" sz="2800" b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 sz="2800" b="1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800" b="1">
                <a:latin typeface="Calibri"/>
                <a:ea typeface="Calibri"/>
                <a:cs typeface="Calibri"/>
                <a:sym typeface="Calibri"/>
              </a:rPr>
              <a:t>PARA PROFESORES</a:t>
            </a:r>
            <a:endParaRPr sz="2800" b="1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 b="1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" name="Google Shape;24;p5"/>
          <p:cNvSpPr txBox="1"/>
          <p:nvPr/>
        </p:nvSpPr>
        <p:spPr>
          <a:xfrm>
            <a:off x="3755817" y="6237312"/>
            <a:ext cx="50838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Servicios Informáticos-Área eCampus-UATD </a:t>
            </a: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s-ES"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Mayo 2020</a:t>
            </a: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/>
          <p:nvPr/>
        </p:nvSpPr>
        <p:spPr>
          <a:xfrm>
            <a:off x="781350" y="910575"/>
            <a:ext cx="7664700" cy="544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500"/>
              <a:t>La creación de este entorno especial para la realización de cuestionarios responde a la necesidad de garantizar, en la medida de lo posible, que la totalidad del sistema de docencia online (Campus Virtual) se mantenga lo más estable posible.</a:t>
            </a:r>
            <a:endParaRPr sz="15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500"/>
              <a:t>La generación de cuestionarios con preguntas y respuestas aleatorias, con grandes picos de entrada a los cuestionarios por parte de los alumnos a la vez y a las mismas horas en varias facultades simultáneamente, supone una gran carga para el sistema y no podíamos garantizar el buen funcionamiento de la aplicación.</a:t>
            </a:r>
            <a:endParaRPr sz="15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500"/>
              <a:t>A partir de ahora, exclusivamente, se va a utilizar este entorno para la realización de cuestionarios y por esta razón vamos a refrescar algunos aspectos a tener en cuenta en este entorno.</a:t>
            </a:r>
            <a:endParaRPr sz="15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500"/>
              <a:t>El acceso a este nuevo entorno se va a realizar desde nuestro Campus Virtual habitual, desde allí accederemos a cualquiera de nuestros espacios y una vez dentro de Moodle, en la barra de navegación aparecerá una nueva pestaña que nos llevará directamente a una página web donde podremos consultar en cuál o cuáles de los 4 nuevos entornos están nuestras asignaturas.</a:t>
            </a:r>
            <a:endParaRPr sz="15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/>
          <p:nvPr/>
        </p:nvSpPr>
        <p:spPr>
          <a:xfrm>
            <a:off x="975600" y="944900"/>
            <a:ext cx="7192800" cy="71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Accedemos a nuestro Campus Virtual normalmente y accedemos al espacio que deseemos. </a:t>
            </a:r>
            <a:endParaRPr/>
          </a:p>
        </p:txBody>
      </p:sp>
      <p:sp>
        <p:nvSpPr>
          <p:cNvPr id="35" name="Google Shape;35;p7"/>
          <p:cNvSpPr txBox="1"/>
          <p:nvPr/>
        </p:nvSpPr>
        <p:spPr>
          <a:xfrm>
            <a:off x="4360550" y="130975"/>
            <a:ext cx="4659000" cy="4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 sz="1800">
                <a:solidFill>
                  <a:srgbClr val="FFFFFF"/>
                </a:solidFill>
              </a:rPr>
              <a:t>Acceso al nuevo entorno de cuestionarios</a:t>
            </a:r>
            <a:endParaRPr sz="1800">
              <a:solidFill>
                <a:srgbClr val="FFFFFF"/>
              </a:solidFill>
            </a:endParaRPr>
          </a:p>
        </p:txBody>
      </p:sp>
      <p:pic>
        <p:nvPicPr>
          <p:cNvPr id="36" name="Google Shape;36;p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6463" y="1657400"/>
            <a:ext cx="7991076" cy="4773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/>
        </p:nvSpPr>
        <p:spPr>
          <a:xfrm>
            <a:off x="958500" y="1236725"/>
            <a:ext cx="7227000" cy="5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>
                <a:solidFill>
                  <a:schemeClr val="dk1"/>
                </a:solidFill>
              </a:rPr>
              <a:t>Cuando hayamos accedido a Moodle, nos aparecerá una nueva pestaña en la barra de navegación de la página con un texto similar a este: </a:t>
            </a:r>
            <a:r>
              <a:rPr lang="es-ES" b="1">
                <a:solidFill>
                  <a:schemeClr val="dk1"/>
                </a:solidFill>
              </a:rPr>
              <a:t>Busca tu entorno de cuestionarios</a:t>
            </a:r>
            <a:endParaRPr b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2" name="Google Shape;42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1075" y="2832475"/>
            <a:ext cx="8321850" cy="1538875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Google Shape;43;p8"/>
          <p:cNvSpPr txBox="1"/>
          <p:nvPr/>
        </p:nvSpPr>
        <p:spPr>
          <a:xfrm>
            <a:off x="4360550" y="130975"/>
            <a:ext cx="4659000" cy="4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 sz="1800">
                <a:solidFill>
                  <a:srgbClr val="FFFFFF"/>
                </a:solidFill>
              </a:rPr>
              <a:t>Acceso al nuevo entorno de cuestionarios</a:t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44" name="Google Shape;44;p8"/>
          <p:cNvSpPr txBox="1"/>
          <p:nvPr/>
        </p:nvSpPr>
        <p:spPr>
          <a:xfrm>
            <a:off x="3450700" y="2311175"/>
            <a:ext cx="3405900" cy="46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b="1" u="sng"/>
              <a:t>MOODLE HABITUAL</a:t>
            </a:r>
            <a:endParaRPr b="1" u="sng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9"/>
          <p:cNvSpPr txBox="1"/>
          <p:nvPr/>
        </p:nvSpPr>
        <p:spPr>
          <a:xfrm>
            <a:off x="4360550" y="130975"/>
            <a:ext cx="4659000" cy="4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 sz="1800">
                <a:solidFill>
                  <a:srgbClr val="FFFFFF"/>
                </a:solidFill>
              </a:rPr>
              <a:t>Acceso al nuevo entorno de cuestionarios</a:t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50" name="Google Shape;50;p9"/>
          <p:cNvSpPr txBox="1"/>
          <p:nvPr/>
        </p:nvSpPr>
        <p:spPr>
          <a:xfrm>
            <a:off x="1193325" y="919150"/>
            <a:ext cx="7107000" cy="7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>
                <a:solidFill>
                  <a:schemeClr val="dk1"/>
                </a:solidFill>
              </a:rPr>
              <a:t>Al pinchar en el enlace nos lleva a una página donde automáticamente nos muestra nuestros datos y la lista de asignaturas con su correspondiente servidor.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80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1" name="Google Shape;51;p9" descr="Imagen que contiene captura de pantalla&#10;&#10;Descripción generada automáticamente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2100" y="2249550"/>
            <a:ext cx="8462675" cy="3029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0"/>
          <p:cNvSpPr txBox="1"/>
          <p:nvPr/>
        </p:nvSpPr>
        <p:spPr>
          <a:xfrm>
            <a:off x="1000000" y="755600"/>
            <a:ext cx="7321500" cy="93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Al pinchar en cada uno de los enlaces de los servidores, accederemos directamente al espacio correspondiente. Todos los cursos están configurados con estos elementos. </a:t>
            </a:r>
            <a:endParaRPr/>
          </a:p>
        </p:txBody>
      </p:sp>
      <p:sp>
        <p:nvSpPr>
          <p:cNvPr id="57" name="Google Shape;57;p10"/>
          <p:cNvSpPr txBox="1"/>
          <p:nvPr/>
        </p:nvSpPr>
        <p:spPr>
          <a:xfrm>
            <a:off x="4360550" y="130975"/>
            <a:ext cx="4659000" cy="4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 sz="1800">
                <a:solidFill>
                  <a:srgbClr val="FFFFFF"/>
                </a:solidFill>
              </a:rPr>
              <a:t>Acceso al nuevo entorno de cuestionarios</a:t>
            </a:r>
            <a:endParaRPr sz="1800">
              <a:solidFill>
                <a:srgbClr val="FFFFFF"/>
              </a:solidFill>
            </a:endParaRPr>
          </a:p>
        </p:txBody>
      </p:sp>
      <p:pic>
        <p:nvPicPr>
          <p:cNvPr id="58" name="Google Shape;58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8763" y="1646750"/>
            <a:ext cx="7677328" cy="4732676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10"/>
          <p:cNvSpPr txBox="1"/>
          <p:nvPr/>
        </p:nvSpPr>
        <p:spPr>
          <a:xfrm>
            <a:off x="3303000" y="1314325"/>
            <a:ext cx="3405900" cy="46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b="1" u="sng"/>
              <a:t>MOODLE CUESTIONARIOS</a:t>
            </a:r>
            <a:endParaRPr b="1" u="sng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1"/>
          <p:cNvSpPr txBox="1"/>
          <p:nvPr/>
        </p:nvSpPr>
        <p:spPr>
          <a:xfrm>
            <a:off x="696600" y="1296800"/>
            <a:ext cx="7750800" cy="261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>
                <a:solidFill>
                  <a:srgbClr val="3C4043"/>
                </a:solidFill>
                <a:highlight>
                  <a:srgbClr val="FFFFFF"/>
                </a:highlight>
              </a:rPr>
              <a:t>Ya podríamos configurar los nuevos cuestionarios importando los bancos de preguntas,  o importarlos de nuestros espacios habituales (existe documentación complementaria sobre estas cuestiones)</a:t>
            </a:r>
            <a:endParaRPr>
              <a:solidFill>
                <a:srgbClr val="3C4043"/>
              </a:solidFill>
              <a:highlight>
                <a:srgbClr val="FFFFFF"/>
              </a:highlight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3C4043"/>
              </a:solidFill>
              <a:highlight>
                <a:srgbClr val="FFFFFF"/>
              </a:highlight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3C4043"/>
              </a:solidFill>
              <a:highlight>
                <a:srgbClr val="FFFFFF"/>
              </a:highlight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3C4043"/>
              </a:solidFill>
              <a:highlight>
                <a:srgbClr val="FFFFFF"/>
              </a:highlight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solidFill>
                <a:srgbClr val="3C4043"/>
              </a:solidFill>
              <a:highlight>
                <a:srgbClr val="FFFFFF"/>
              </a:highlight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solidFill>
                <a:srgbClr val="3C4043"/>
              </a:solidFill>
              <a:highlight>
                <a:srgbClr val="FFFFFF"/>
              </a:highlight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>
                <a:solidFill>
                  <a:srgbClr val="3C4043"/>
                </a:solidFill>
                <a:highlight>
                  <a:srgbClr val="FFFFFF"/>
                </a:highlight>
              </a:rPr>
              <a:t>También tendríamos que hacer las siguientes comprobaciones:</a:t>
            </a:r>
            <a:endParaRPr>
              <a:solidFill>
                <a:srgbClr val="3C4043"/>
              </a:solidFill>
              <a:highlight>
                <a:srgbClr val="FFFFFF"/>
              </a:highlight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solidFill>
                <a:srgbClr val="3C4043"/>
              </a:solidFill>
              <a:highlight>
                <a:srgbClr val="FFFFFF"/>
              </a:highlight>
            </a:endParaRPr>
          </a:p>
          <a:p>
            <a:pPr marL="91440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>
                <a:solidFill>
                  <a:srgbClr val="3C4043"/>
                </a:solidFill>
                <a:highlight>
                  <a:srgbClr val="FFFFFF"/>
                </a:highlight>
              </a:rPr>
              <a:t>- Comprobar la lista de participantes</a:t>
            </a:r>
            <a:endParaRPr>
              <a:solidFill>
                <a:srgbClr val="3C4043"/>
              </a:solidFill>
              <a:highlight>
                <a:srgbClr val="FFFFFF"/>
              </a:highlight>
            </a:endParaRPr>
          </a:p>
          <a:p>
            <a:pPr marL="91440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>
                <a:solidFill>
                  <a:srgbClr val="3C4043"/>
                </a:solidFill>
                <a:highlight>
                  <a:srgbClr val="FFFFFF"/>
                </a:highlight>
              </a:rPr>
              <a:t>- Avisar a los alumnos de que tienen que entrar en sus asignaturas para comprobar que no tienen ningún problema y han podido rellenar el cuestionario: </a:t>
            </a:r>
            <a:r>
              <a:rPr lang="es-ES" b="1">
                <a:solidFill>
                  <a:srgbClr val="3C4043"/>
                </a:solidFill>
                <a:highlight>
                  <a:srgbClr val="FFFFFF"/>
                </a:highlight>
              </a:rPr>
              <a:t>¿Has accedido al curso?</a:t>
            </a:r>
            <a:endParaRPr b="1">
              <a:solidFill>
                <a:srgbClr val="3C4043"/>
              </a:solidFill>
              <a:highlight>
                <a:srgbClr val="FFFFFF"/>
              </a:highlight>
            </a:endParaRPr>
          </a:p>
          <a:p>
            <a:pPr marL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solidFill>
                <a:srgbClr val="3C4043"/>
              </a:solidFill>
              <a:highlight>
                <a:srgbClr val="FFFFFF"/>
              </a:highlight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" name="Google Shape;65;p11"/>
          <p:cNvSpPr txBox="1"/>
          <p:nvPr/>
        </p:nvSpPr>
        <p:spPr>
          <a:xfrm>
            <a:off x="4360550" y="130975"/>
            <a:ext cx="4659000" cy="4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 sz="1800">
                <a:solidFill>
                  <a:srgbClr val="FFFFFF"/>
                </a:solidFill>
              </a:rPr>
              <a:t>Acceso al nuevo entorno de cuestionarios</a:t>
            </a:r>
            <a:endParaRPr sz="1800">
              <a:solidFill>
                <a:srgbClr val="FFFFFF"/>
              </a:solidFill>
            </a:endParaRPr>
          </a:p>
        </p:txBody>
      </p:sp>
      <p:pic>
        <p:nvPicPr>
          <p:cNvPr id="66" name="Google Shape;66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74362" y="2214488"/>
            <a:ext cx="810674" cy="782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2"/>
          <p:cNvSpPr txBox="1"/>
          <p:nvPr/>
        </p:nvSpPr>
        <p:spPr>
          <a:xfrm>
            <a:off x="2267400" y="1983475"/>
            <a:ext cx="4609200" cy="313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800"/>
              <a:t>GRACIAS</a:t>
            </a:r>
            <a:endParaRPr sz="28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424</Words>
  <Application>Microsoft Office PowerPoint</Application>
  <PresentationFormat>Presentación en pantalla (4:3)</PresentationFormat>
  <Paragraphs>36</Paragraphs>
  <Slides>8</Slides>
  <Notes>8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1" baseType="lpstr">
      <vt:lpstr>Arial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Tomás</dc:creator>
  <cp:lastModifiedBy>Tomás</cp:lastModifiedBy>
  <cp:revision>1</cp:revision>
  <dcterms:modified xsi:type="dcterms:W3CDTF">2020-05-18T09:36:23Z</dcterms:modified>
</cp:coreProperties>
</file>